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257" r:id="rId5"/>
    <p:sldId id="260" r:id="rId6"/>
    <p:sldId id="266" r:id="rId7"/>
    <p:sldId id="267" r:id="rId8"/>
    <p:sldId id="268" r:id="rId9"/>
    <p:sldId id="269" r:id="rId10"/>
    <p:sldId id="261" r:id="rId11"/>
    <p:sldId id="265" r:id="rId12"/>
    <p:sldId id="263" r:id="rId13"/>
    <p:sldId id="262" r:id="rId14"/>
    <p:sldId id="258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2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E97D-943C-4E4F-977B-DF542E25F4C1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9658-B69C-42CE-8304-774A651CA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9658-B69C-42CE-8304-774A651CA5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17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D54D-EE94-449F-829E-08AB93C490F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5762-4891-4C24-8251-42D33921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6965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D54D-EE94-449F-829E-08AB93C490F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E5762-4891-4C24-8251-42D339210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9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22.wdp" /><Relationship Id="rId11" Type="http://schemas.openxmlformats.org/officeDocument/2006/relationships/image" Target="../media/image1.jpeg" /><Relationship Id="rId2" Type="http://schemas.openxmlformats.org/officeDocument/2006/relationships/image" Target="../media/image14.png" /><Relationship Id="rId3" Type="http://schemas.microsoft.com/office/2007/relationships/hdphoto" Target="../media/image15.wdp" /><Relationship Id="rId4" Type="http://schemas.openxmlformats.org/officeDocument/2006/relationships/image" Target="../media/image16.png" /><Relationship Id="rId5" Type="http://schemas.microsoft.com/office/2007/relationships/hdphoto" Target="../media/image17.wdp" /><Relationship Id="rId6" Type="http://schemas.openxmlformats.org/officeDocument/2006/relationships/image" Target="../media/image18.png" /><Relationship Id="rId7" Type="http://schemas.microsoft.com/office/2007/relationships/hdphoto" Target="../media/image19.wdp" /><Relationship Id="rId8" Type="http://schemas.openxmlformats.org/officeDocument/2006/relationships/image" Target="../media/image20.jpeg" /><Relationship Id="rId9" Type="http://schemas.openxmlformats.org/officeDocument/2006/relationships/image" Target="../media/image2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Relationship Id="rId3" Type="http://schemas.openxmlformats.org/officeDocument/2006/relationships/image" Target="../media/image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img.flaticon.com/icons/png/512/357/357566.png?size=1200x630f&amp;pad=10,10,10,10&amp;ext=png&amp;bg=FFFFFFFF" TargetMode="External" /><Relationship Id="rId11" Type="http://schemas.openxmlformats.org/officeDocument/2006/relationships/hyperlink" Target="http://pic44.photophoto.cn/20170713/1132113414040503_b.jpg" TargetMode="External" /><Relationship Id="rId12" Type="http://schemas.openxmlformats.org/officeDocument/2006/relationships/hyperlink" Target="https://www.picclickimg.com/d/l400/pict/121445557008_/Aufkleber-Kontur-Elch-Sticker-Tattoo-Auto.jpg" TargetMode="External" /><Relationship Id="rId13" Type="http://schemas.openxmlformats.org/officeDocument/2006/relationships/hyperlink" Target="https://www.publicdomainpictures.net/pictures/140000/velka/eagle-1445554546S3P.jpg" TargetMode="External" /><Relationship Id="rId14" Type="http://schemas.openxmlformats.org/officeDocument/2006/relationships/hyperlink" Target="https://i1.sndcdn.com/artworks-000502761960-00azf5-t500x500.jpg" TargetMode="External" /><Relationship Id="rId15" Type="http://schemas.openxmlformats.org/officeDocument/2006/relationships/hyperlink" Target="https://yt3.ggpht.com/ytc/AAUvwngMXXu5jVBVUJ8Pn1LlTWGba9Oekn9DeM2TXfFo1Q=s900-c-k-c0x00ffffff-no-rj" TargetMode="External" /><Relationship Id="rId16" Type="http://schemas.openxmlformats.org/officeDocument/2006/relationships/hyperlink" Target="https://wpsovet.ru/wp-content/auploads/808359/razvesti_ogon_linzoy.jpg" TargetMode="External" /><Relationship Id="rId17" Type="http://schemas.openxmlformats.org/officeDocument/2006/relationships/hyperlink" Target="https://c.pxhere.com/photos/1b/ed/glass_breakage_glass_green_fundsache_garbage_environment_environmental_protection_bottle-646970.jpg!d" TargetMode="External" /><Relationship Id="rId18" Type="http://schemas.openxmlformats.org/officeDocument/2006/relationships/hyperlink" Target="https://permkrai.ru/upload/medialibrary/42f/pozharnaya.jpg" TargetMode="External" /><Relationship Id="rId19" Type="http://schemas.openxmlformats.org/officeDocument/2006/relationships/image" Target="../media/image1.jpeg" /><Relationship Id="rId2" Type="http://schemas.openxmlformats.org/officeDocument/2006/relationships/hyperlink" Target="https://krot.info/uploads/posts/2021-01/1610205113_33-p-fon-s-lesom-dlya-prezentatsii-detyam-58.jpg" TargetMode="External" /><Relationship Id="rId3" Type="http://schemas.openxmlformats.org/officeDocument/2006/relationships/hyperlink" Target="https://mypresentation.ru/documents/98e0a925c376d9efeaf41d3e0afd8338/020.jpg" TargetMode="External" /><Relationship Id="rId4" Type="http://schemas.openxmlformats.org/officeDocument/2006/relationships/hyperlink" Target="https://ya-dn.ru/wp-content/uploads/DSC_2063.jpg" TargetMode="External" /><Relationship Id="rId5" Type="http://schemas.openxmlformats.org/officeDocument/2006/relationships/hyperlink" Target="https://cdn.fishki.net/upload/post/2016/07/31/2029009/63d055f96b9524939a4858ca0337dee5.jpg" TargetMode="External" /><Relationship Id="rId6" Type="http://schemas.openxmlformats.org/officeDocument/2006/relationships/hyperlink" Target="https://kirovzt.ru/files/ru/articles/000/017/17708_70773e.jpg" TargetMode="External" /><Relationship Id="rId7" Type="http://schemas.openxmlformats.org/officeDocument/2006/relationships/hyperlink" Target="https://i.pinimg.com/736x/81/60/f4/8160f47547446f978ce1c4c042e95aa1.jpg" TargetMode="External" /><Relationship Id="rId8" Type="http://schemas.openxmlformats.org/officeDocument/2006/relationships/hyperlink" Target="http://gipnoz-life.ru/wp-content/uploads/2020/06/1460_5.jpg" TargetMode="External" /><Relationship Id="rId9" Type="http://schemas.openxmlformats.org/officeDocument/2006/relationships/hyperlink" Target="https://yakutia-daily.ru/wp-content/uploads/2020/08/scale_1200-1.png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99417" y="2195879"/>
            <a:ext cx="9950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Берегите лес от пожара!</a:t>
            </a:r>
            <a:endParaRPr lang="ru-RU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2425" y="6421993"/>
            <a:ext cx="406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Ванюкова Светлана Леонидовна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629" y="202678"/>
            <a:ext cx="9283083" cy="47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Карелия</a:t>
            </a:r>
          </a:p>
          <a:p>
            <a:pPr algn="ctr"/>
            <a:r>
              <a:rPr lang="ru-RU" sz="80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Петрозаводского городского округа</a:t>
            </a:r>
          </a:p>
          <a:p>
            <a:pPr algn="ctr" defTabSz="144000">
              <a:lnSpc>
                <a:spcPts val="1100"/>
              </a:lnSpc>
            </a:pPr>
            <a:r>
              <a:rPr lang="ru-RU" sz="80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Петрозаводского городского округа «Финно-угорский детский сад комбинированного вида № 20 «Лумикелло»</a:t>
            </a:r>
            <a:r>
              <a:rPr lang="ru-RU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mtClean="0"/>
              <a:t>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8702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42" y="195856"/>
            <a:ext cx="5426319" cy="3587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369" y="195856"/>
            <a:ext cx="5381101" cy="358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576" y="3995678"/>
            <a:ext cx="11465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выглядит лес после пожара. Восстанавливается лес очень долго, например, хвойный лес восстанавливается более ста лет. В результате пожара видовой состав леса может измениться – на месте, где росли ели, могут вырасти малоценные осины.</a:t>
            </a:r>
            <a:endParaRPr 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8050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851636" y="76582"/>
            <a:ext cx="652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лесных пожаров</a:t>
            </a:r>
            <a:endParaRPr lang="ru-RU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135208" y="1092492"/>
            <a:ext cx="2303585" cy="3130062"/>
          </a:xfrm>
          <a:prstGeom prst="downArrow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167" r="75667"/>
                    </a14:imgEffect>
                  </a14:imgLayer>
                </a14:imgProps>
              </a:ext>
            </a:extLst>
          </a:blip>
          <a:srcRect l="22898" r="23564"/>
          <a:stretch>
            <a:fillRect/>
          </a:stretch>
        </p:blipFill>
        <p:spPr>
          <a:xfrm>
            <a:off x="9617895" y="1430948"/>
            <a:ext cx="1338209" cy="1312252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4961793" y="1092492"/>
            <a:ext cx="2303585" cy="3130062"/>
          </a:xfrm>
          <a:prstGeom prst="downArrow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88378" y="1092492"/>
            <a:ext cx="2303585" cy="3130062"/>
          </a:xfrm>
          <a:prstGeom prst="downArrowCallou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6408" y="1732112"/>
            <a:ext cx="1761091" cy="1285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3500" r="77500"/>
                    </a14:imgEffect>
                  </a14:imgLayer>
                </a14:imgProps>
              </a:ext>
            </a:extLst>
          </a:blip>
          <a:srcRect l="23666" r="23410"/>
          <a:stretch>
            <a:fillRect/>
          </a:stretch>
        </p:blipFill>
        <p:spPr>
          <a:xfrm>
            <a:off x="2240234" y="2342492"/>
            <a:ext cx="728716" cy="7228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408" y="1206663"/>
            <a:ext cx="914399" cy="6857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00" b="100000" l="2600" r="97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7663" y="1248425"/>
            <a:ext cx="1529862" cy="152986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788377" y="4315382"/>
            <a:ext cx="2303585" cy="2047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животные и птицы гибнут, а те кто уцелел, уходят в другие леса в поисках пропитания</a:t>
            </a:r>
            <a:endParaRPr 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35205" y="4315382"/>
            <a:ext cx="2303585" cy="2047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пожары способствуют распространению вредных насекомых</a:t>
            </a:r>
            <a:endParaRPr 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61791" y="4315382"/>
            <a:ext cx="2303585" cy="2047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Погибают растения. Для восстановления растений требуется длительное время</a:t>
            </a:r>
            <a:endParaRPr 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7307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49999" r="72070"/>
          <a:stretch>
            <a:fillRect/>
          </a:stretch>
        </p:blipFill>
        <p:spPr>
          <a:xfrm>
            <a:off x="6419850" y="1397809"/>
            <a:ext cx="4914900" cy="4399349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t="13522" r="72070" b="49955"/>
          <a:stretch>
            <a:fillRect/>
          </a:stretch>
        </p:blipFill>
        <p:spPr>
          <a:xfrm>
            <a:off x="552450" y="1811545"/>
            <a:ext cx="5171516" cy="3381376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00250" y="261331"/>
            <a:ext cx="8060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допустить пожар в лесу</a:t>
            </a:r>
            <a:endParaRPr lang="ru-RU" sz="4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2362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9">
            <a:alphaModFix amt="58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27891" y="468142"/>
            <a:ext cx="113713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интернет-источники:</a:t>
            </a:r>
            <a:endParaRPr lang="ru-RU" sz="2400" b="1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https://krot.info/uploads/posts/2021-01/1610205113_33-p-fon-s-lesom-dlya-prezentatsii-detyam-58.jpg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https://mypresentation.ru/documents/98e0a925c376d9efeaf41d3e0afd8338/020.jpg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https://ya-dn.ru/wp-content/uploads/DSC_2063.jpg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https://cdn.fishki.net/upload/post/2016/07/31/2029009/63d055f96b9524939a4858ca0337dee5.jpg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https://kirovzt.ru/files/ru/articles/000/017/17708_70773e.jpg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https://i.pinimg.com/736x/81/60/f4/8160f47547446f978ce1c4c042e95aa1.jpg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http://gipnoz-life.ru/wp-content/uploads/2020/06/1460_5.jpg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https://yakutia-daily.ru/wp-content/uploads/2020/08/scale_1200-1.png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https://img.flaticon.com/icons/png/512/357/357566.png?size=1200x630f&amp;pad=10,10,10,10&amp;ext=png&amp;bg=FFFFFFFF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http://pic44.photophoto.cn/20170713/1132113414040503_b.jpg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https://www.picclickimg.com/d/l400/pict/121445557008_/Aufkleber-Kontur-Elch-Sticker-Tattoo-Auto.jpg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https://www.publicdomainpictures.net/pictures/140000/velka/eagle-1445554546S3P.jpg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https://i1.sndcdn.com/artworks-000502761960-00azf5-t500x500.jpg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https://yt3.ggpht.com/ytc/AAUvwngMXXu5jVBVUJ8Pn1LlTWGba9Oekn9DeM2TXfFo1Q=s900-c-k-c0x00ffffff-no-rj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https://wpsovet.ru/wp-content/auploads/808359/razvesti_ogon_linzoy.jpg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https://c.pxhere.com/photos/1b/ed/glass_breakage_glass_green_fundsache_garbage_environment_environmental_protection_bottle-646970.jpg!d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https://permkrai.ru/upload/medialibrary/42f/pozharnaya.jpg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0138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"/>
          <p:cNvSpPr txBox="1"/>
          <p:nvPr/>
        </p:nvSpPr>
        <p:spPr>
          <a:xfrm>
            <a:off x="2861556" y="659011"/>
            <a:ext cx="6468887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лесной опасен и ужасен,</a:t>
            </a: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убивает все вокруг,</a:t>
            </a: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избежать его,</a:t>
            </a: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аккуратен с огнем в лесу, мой друг!</a:t>
            </a:r>
          </a:p>
          <a:p>
            <a:pPr algn="ctr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Искра от спички вспыхнет быстро,</a:t>
            </a:r>
          </a:p>
          <a:p>
            <a:pPr algn="ctr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Ты оглянуться не успеешь,</a:t>
            </a:r>
          </a:p>
          <a:p>
            <a:pPr algn="ctr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 все начнет гореть вокруг,</a:t>
            </a:r>
          </a:p>
          <a:p>
            <a:pPr algn="ctr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Не погуби животных, друг!</a:t>
            </a: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зверушки и растения,</a:t>
            </a: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нужно сохранить </a:t>
            </a: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будущего поколения, </a:t>
            </a: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нужно лес беречь, любить!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6132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41839" y="5055577"/>
            <a:ext cx="11465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– это дом для животных и птиц, для деревьев и кустарников, трав и ягод, мхов и грибов. Лес – это природное сообщество, в котором все взаимосвязано.</a:t>
            </a:r>
            <a:endParaRPr 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23" y="200025"/>
            <a:ext cx="6172200" cy="4629150"/>
          </a:xfrm>
          <a:prstGeom prst="rect">
            <a:avLst/>
          </a:prstGeom>
          <a:ln w="63500" cmpd="sng">
            <a:solidFill>
              <a:srgbClr val="00B05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2170933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32264" y="5350852"/>
            <a:ext cx="1146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пожара:</a:t>
            </a:r>
          </a:p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попадание молнии в дерево.</a:t>
            </a:r>
            <a:endParaRPr 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41" y="147636"/>
            <a:ext cx="4976813" cy="4976813"/>
          </a:xfrm>
          <a:prstGeom prst="rect">
            <a:avLst/>
          </a:prstGeom>
          <a:ln w="635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23401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37037" y="4969852"/>
            <a:ext cx="11465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пожара: </a:t>
            </a:r>
          </a:p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поджигание сухой травы под деревьями, на полянах, лугах.</a:t>
            </a:r>
            <a:endParaRPr 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977" y="182032"/>
            <a:ext cx="6629288" cy="4787820"/>
          </a:xfrm>
          <a:prstGeom prst="rect">
            <a:avLst/>
          </a:prstGeom>
          <a:ln w="635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07270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37037" y="5350852"/>
            <a:ext cx="1146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пожара: </a:t>
            </a:r>
          </a:p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брошенная горящая спичка, окурок.</a:t>
            </a:r>
            <a:endParaRPr 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35" y="232630"/>
            <a:ext cx="7520171" cy="5013447"/>
          </a:xfrm>
          <a:prstGeom prst="rect">
            <a:avLst/>
          </a:prstGeom>
          <a:ln w="635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80266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64514" y="5408002"/>
            <a:ext cx="1146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пожара: </a:t>
            </a:r>
          </a:p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непотушенный костер.</a:t>
            </a:r>
            <a:endParaRPr 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93" y="264501"/>
            <a:ext cx="7532810" cy="5021874"/>
          </a:xfrm>
          <a:prstGeom prst="rect">
            <a:avLst/>
          </a:prstGeom>
          <a:ln w="635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59103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37039" y="5408002"/>
            <a:ext cx="1146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пожара: </a:t>
            </a:r>
          </a:p>
          <a:p>
            <a:pPr algn="ctr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оставленные бутылки и осколки стекла.</a:t>
            </a:r>
            <a:endParaRPr 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33" y="148935"/>
            <a:ext cx="5476875" cy="4680239"/>
          </a:xfrm>
          <a:prstGeom prst="rect">
            <a:avLst/>
          </a:prstGeom>
          <a:ln w="635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39" y="331177"/>
            <a:ext cx="5552830" cy="4164623"/>
          </a:xfrm>
          <a:prstGeom prst="rect">
            <a:avLst/>
          </a:prstGeom>
          <a:ln w="635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58379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alphaModFix amt="4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69049" y="3463313"/>
            <a:ext cx="117395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тушении пожара необходимо быть внимательным, потому что огонь может распространиться моментально. Следует не дать огню набрать силу и перекинуться дальше. Для этого применяют способ захлестывания огня на кромке пожара. Необходимо обязательно вызвать пожарную охрану по </a:t>
            </a:r>
            <a:r>
              <a:rPr lang="ru-RU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101 или 112. </a:t>
            </a:r>
            <a:endParaRPr lang="ru-RU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270" y="164306"/>
            <a:ext cx="4043360" cy="2695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453" y="164306"/>
            <a:ext cx="4268133" cy="2695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49" y="164306"/>
            <a:ext cx="2850376" cy="34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1523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53</Paragraphs>
  <Slides>13</Slides>
  <Notes>1</Notes>
  <TotalTime>135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8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15</cp:revision>
  <dcterms:created xsi:type="dcterms:W3CDTF">2021-05-04T18:42:51Z</dcterms:created>
  <dcterms:modified xsi:type="dcterms:W3CDTF">2025-03-27T11:58:18Z</dcterms:modified>
</cp:coreProperties>
</file>